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4" r:id="rId14"/>
    <p:sldId id="260" r:id="rId15"/>
    <p:sldId id="283" r:id="rId16"/>
    <p:sldId id="284" r:id="rId17"/>
    <p:sldId id="285" r:id="rId18"/>
    <p:sldId id="292" r:id="rId19"/>
    <p:sldId id="291" r:id="rId20"/>
    <p:sldId id="287" r:id="rId21"/>
    <p:sldId id="293" r:id="rId22"/>
    <p:sldId id="288" r:id="rId23"/>
    <p:sldId id="289" r:id="rId24"/>
    <p:sldId id="297" r:id="rId25"/>
    <p:sldId id="296" r:id="rId26"/>
    <p:sldId id="298" r:id="rId27"/>
    <p:sldId id="300" r:id="rId28"/>
    <p:sldId id="29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58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Strategic Managerial Accounting: hospitality, tourism &amp; events applications 6e</a:t>
            </a:r>
          </a:p>
          <a:p>
            <a:pPr lvl="0"/>
            <a:endParaRPr lang="cy-GB" dirty="0" smtClean="0"/>
          </a:p>
          <a:p>
            <a:pPr lvl="0"/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039938" y="6497638"/>
            <a:ext cx="7104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Jones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al: 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</a:t>
            </a:r>
            <a:r>
              <a:rPr lang="en-GB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Managerial Accounting: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Hospitality, Tourism &amp; Events Applications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6thedition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Goodfellow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pic>
        <p:nvPicPr>
          <p:cNvPr id="8" name="Picture 7" descr="GP_JONES_WE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260647"/>
            <a:ext cx="1276475" cy="1662841"/>
          </a:xfrm>
          <a:prstGeom prst="rect">
            <a:avLst/>
          </a:prstGeom>
        </p:spPr>
      </p:pic>
      <p:pic>
        <p:nvPicPr>
          <p:cNvPr id="9" name="Picture 8" descr="GP 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6165304"/>
            <a:ext cx="504056" cy="48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Chapter 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Financial </a:t>
            </a:r>
            <a:r>
              <a:rPr lang="en-GB" dirty="0" smtClean="0">
                <a:solidFill>
                  <a:schemeClr val="bg1"/>
                </a:solidFill>
              </a:rPr>
              <a:t>Analysis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of Performance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Comparative and common sized statements - Example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884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These are calculated </a:t>
            </a: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as follows -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for example food revenue in year 11 is 66.42% (calculated as follows, 1,183,000 ÷ 1,781,000 *100 = 66.42%). </a:t>
            </a:r>
            <a:endParaRPr lang="en-GB" sz="3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400" b="0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sz="3400" b="0" dirty="0" err="1" smtClean="0">
                <a:solidFill>
                  <a:schemeClr val="tx2">
                    <a:lumMod val="75000"/>
                  </a:schemeClr>
                </a:solidFill>
              </a:rPr>
              <a:t>terpretation</a:t>
            </a: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34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This shows that revenue from food sales contributes more than beverage sales 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Also reveals that payroll and related expenses are the most significant cost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Also shows balance of revenue from food versus beverages has changed. 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Also it clearly shows that payroll costs have actually gone down relative to sales in year 12 </a:t>
            </a:r>
          </a:p>
        </p:txBody>
      </p:sp>
    </p:spTree>
    <p:extLst>
      <p:ext uri="{BB962C8B-B14F-4D97-AF65-F5344CB8AC3E}">
        <p14:creationId xmlns:p14="http://schemas.microsoft.com/office/powerpoint/2010/main" val="38426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Comparative statements – example 2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7920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Comparative statements also emphasise the difference between absolute and relative changes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18919" r="14716" b="27702"/>
          <a:stretch/>
        </p:blipFill>
        <p:spPr bwMode="auto">
          <a:xfrm>
            <a:off x="906428" y="2660796"/>
            <a:ext cx="8208912" cy="35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Comparative statements – example 2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410445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These are calculated </a:t>
            </a: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follows - Beverage Cost of Sales Absolute Difference = Current result (yr12) 190,125 – Previous result or </a:t>
            </a:r>
            <a:r>
              <a:rPr lang="en-GB" sz="3500" b="0" dirty="0" smtClean="0">
                <a:solidFill>
                  <a:schemeClr val="tx2">
                    <a:lumMod val="75000"/>
                  </a:schemeClr>
                </a:solidFill>
              </a:rPr>
              <a:t>base year </a:t>
            </a: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3500" b="0" dirty="0" err="1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 11) 239,200 = £49,075; </a:t>
            </a:r>
            <a:endParaRPr lang="en-GB" sz="35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3500" b="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% difference is 20.5% reduction in costs (calculated as 49,075 ÷ 239,200 (base year </a:t>
            </a:r>
            <a:r>
              <a:rPr lang="en-GB" sz="3400" b="0" dirty="0" err="1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 11) * 100 = -20.5%. </a:t>
            </a:r>
          </a:p>
          <a:p>
            <a:pPr algn="l"/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400" b="0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sz="3400" b="0" dirty="0" err="1" smtClean="0">
                <a:solidFill>
                  <a:schemeClr val="tx2">
                    <a:lumMod val="75000"/>
                  </a:schemeClr>
                </a:solidFill>
              </a:rPr>
              <a:t>terpretation</a:t>
            </a: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34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US" sz="3500" b="0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sz="3500" b="0" dirty="0" smtClean="0">
                <a:solidFill>
                  <a:schemeClr val="tx2">
                    <a:lumMod val="75000"/>
                  </a:schemeClr>
                </a:solidFill>
              </a:rPr>
              <a:t>his shows </a:t>
            </a: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that food revenue has increased by 23.6% and beverage revenue has decreased by 18.5% 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overall revenue results have been constrained by the drop in beverage revenue 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management should focus on the promotion of beverages, the beverage pricing strategy and product </a:t>
            </a:r>
            <a:r>
              <a:rPr lang="en-GB" sz="3500" b="0" dirty="0" smtClean="0">
                <a:solidFill>
                  <a:schemeClr val="tx2">
                    <a:lumMod val="75000"/>
                  </a:schemeClr>
                </a:solidFill>
              </a:rPr>
              <a:t>range.</a:t>
            </a:r>
            <a:endParaRPr lang="en-GB" sz="35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GB" sz="3500" b="0" dirty="0">
                <a:solidFill>
                  <a:schemeClr val="tx2">
                    <a:lumMod val="75000"/>
                  </a:schemeClr>
                </a:solidFill>
              </a:rPr>
              <a:t>although gross profit has risen with the rising sales, it has only increased by 6.8% whereas the sales revenue has risen by 9.5%, this indicates a reduction in profitability </a:t>
            </a:r>
          </a:p>
        </p:txBody>
      </p:sp>
    </p:spTree>
    <p:extLst>
      <p:ext uri="{BB962C8B-B14F-4D97-AF65-F5344CB8AC3E}">
        <p14:creationId xmlns:p14="http://schemas.microsoft.com/office/powerpoint/2010/main" val="500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Ratio Analysis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92500"/>
          </a:bodyPr>
          <a:lstStyle/>
          <a:p>
            <a:pPr algn="l"/>
            <a:r>
              <a:rPr lang="en-GB" sz="2200" b="0" dirty="0">
                <a:solidFill>
                  <a:schemeClr val="tx2">
                    <a:lumMod val="75000"/>
                  </a:schemeClr>
                </a:solidFill>
              </a:rPr>
              <a:t>There are a range of different categories of 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</a:rPr>
              <a:t>ratios:-</a:t>
            </a:r>
            <a:endParaRPr lang="en-US" sz="22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+mj-lt"/>
              <a:buAutoNum type="alphaLcParenR"/>
            </a:pPr>
            <a:r>
              <a:rPr lang="en-GB" sz="2200" b="0" dirty="0">
                <a:solidFill>
                  <a:schemeClr val="tx2">
                    <a:lumMod val="75000"/>
                  </a:schemeClr>
                </a:solidFill>
              </a:rPr>
              <a:t>Financial Ratios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Profitability and Productivity (Asset) ratios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Liquidity (including Asset ratios)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Debt and Investor ratios 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GB" sz="2200" b="0" dirty="0">
                <a:solidFill>
                  <a:schemeClr val="tx2">
                    <a:lumMod val="75000"/>
                  </a:schemeClr>
                </a:solidFill>
              </a:rPr>
              <a:t>Operating ratios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Sales Mix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Productivity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Profitability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</a:rPr>
              <a:t>The following </a:t>
            </a:r>
            <a:r>
              <a:rPr lang="en-GB" sz="2200" b="0" dirty="0">
                <a:solidFill>
                  <a:schemeClr val="tx2">
                    <a:lumMod val="75000"/>
                  </a:schemeClr>
                </a:solidFill>
              </a:rPr>
              <a:t>illustration (based on the fictitious 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</a:rPr>
              <a:t>Company) </a:t>
            </a:r>
            <a:r>
              <a:rPr lang="en-GB" sz="2200" b="0" dirty="0">
                <a:solidFill>
                  <a:schemeClr val="tx2">
                    <a:lumMod val="75000"/>
                  </a:schemeClr>
                </a:solidFill>
              </a:rPr>
              <a:t>will be used to explain the various ratio 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</a:rPr>
              <a:t>types. </a:t>
            </a:r>
            <a:endParaRPr lang="en-GB" sz="2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72007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Ratio Analysis Illustration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12331" r="29722" b="6249"/>
          <a:stretch/>
        </p:blipFill>
        <p:spPr bwMode="auto">
          <a:xfrm>
            <a:off x="1547664" y="972350"/>
            <a:ext cx="5112568" cy="55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72007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Ratio Analysis Illustration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19425" r="30482" b="26520"/>
          <a:stretch/>
        </p:blipFill>
        <p:spPr bwMode="auto">
          <a:xfrm>
            <a:off x="693694" y="1124744"/>
            <a:ext cx="6708834" cy="48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7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Ratio </a:t>
            </a:r>
            <a:r>
              <a:rPr lang="en-US" b="1" dirty="0" smtClean="0">
                <a:solidFill>
                  <a:schemeClr val="bg1"/>
                </a:solidFill>
              </a:rPr>
              <a:t>Analysis Illustration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29054" r="30956" b="23649"/>
          <a:stretch/>
        </p:blipFill>
        <p:spPr bwMode="auto">
          <a:xfrm>
            <a:off x="1115616" y="2006120"/>
            <a:ext cx="58357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Profitability </a:t>
            </a:r>
            <a:r>
              <a:rPr lang="en-GB" sz="20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and Productivity (Asset)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908115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Return of Net Assets</a:t>
            </a:r>
            <a:r>
              <a:rPr lang="en-GB" sz="2000" dirty="0"/>
              <a:t> (RONA) also called Return of capital Employed (ROCE) provides a measure of overall performance, relating profit earned from operations to the value of capital tied up in the business.  </a:t>
            </a:r>
          </a:p>
          <a:p>
            <a:r>
              <a:rPr lang="en-GB" sz="2000" dirty="0"/>
              <a:t>RONA/ROCE	</a:t>
            </a:r>
            <a:r>
              <a:rPr lang="en-GB" sz="2000" u="sng" dirty="0"/>
              <a:t>Earnings before Interest and Tax</a:t>
            </a:r>
            <a:r>
              <a:rPr lang="en-GB" sz="2000" dirty="0"/>
              <a:t>	</a:t>
            </a:r>
            <a:r>
              <a:rPr lang="en-GB" sz="2000" dirty="0" smtClean="0"/>
              <a:t>x 100</a:t>
            </a:r>
            <a:endParaRPr lang="en-GB" sz="2000" dirty="0"/>
          </a:p>
          <a:p>
            <a:r>
              <a:rPr lang="en-GB" sz="2000" dirty="0"/>
              <a:t>	</a:t>
            </a:r>
            <a:r>
              <a:rPr lang="en-GB" sz="2000" dirty="0" smtClean="0"/>
              <a:t>	Total </a:t>
            </a:r>
            <a:r>
              <a:rPr lang="en-GB" sz="2000" dirty="0"/>
              <a:t>Assets less Current Liabilities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Illustration 2012	</a:t>
            </a:r>
            <a:r>
              <a:rPr lang="en-GB" sz="2000" dirty="0" smtClean="0"/>
              <a:t>	</a:t>
            </a:r>
            <a:r>
              <a:rPr lang="en-GB" sz="2000" u="sng" dirty="0" smtClean="0"/>
              <a:t>365,937 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  <a:r>
              <a:rPr lang="en-GB" sz="2000" dirty="0" smtClean="0"/>
              <a:t>	x </a:t>
            </a:r>
            <a:r>
              <a:rPr lang="en-GB" sz="2000" dirty="0"/>
              <a:t>100	= 7.94%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(</a:t>
            </a:r>
            <a:r>
              <a:rPr lang="en-GB" sz="2000" dirty="0"/>
              <a:t>5,667,320 – 1,059,200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 </a:t>
            </a:r>
          </a:p>
          <a:p>
            <a:r>
              <a:rPr lang="en-GB" sz="2000" dirty="0"/>
              <a:t>Notice this ratio is calculated using profit before Interest and Tax </a:t>
            </a:r>
            <a:r>
              <a:rPr lang="en-GB" sz="2000" dirty="0" smtClean="0"/>
              <a:t>. </a:t>
            </a:r>
          </a:p>
          <a:p>
            <a:endParaRPr lang="en-GB" sz="2000" dirty="0"/>
          </a:p>
          <a:p>
            <a:r>
              <a:rPr lang="en-GB" sz="2000" dirty="0" smtClean="0"/>
              <a:t>This </a:t>
            </a:r>
            <a:r>
              <a:rPr lang="en-GB" sz="2000" dirty="0"/>
              <a:t>primary ratio RONA /ROCE can be divided into two main elements of </a:t>
            </a:r>
            <a:r>
              <a:rPr lang="en-GB" sz="2000" dirty="0" smtClean="0"/>
              <a:t>performance:- Profitability ( represented by Net </a:t>
            </a:r>
            <a:r>
              <a:rPr lang="en-GB" sz="2000" dirty="0"/>
              <a:t>Profit </a:t>
            </a:r>
            <a:r>
              <a:rPr lang="en-GB" sz="2000" dirty="0" smtClean="0"/>
              <a:t>%) and Productivity (represented by Asset Utilization)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1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Profitability </a:t>
            </a:r>
            <a:r>
              <a:rPr lang="en-GB" sz="20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and Productivity (Asset)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13285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Net Profit Ratio</a:t>
            </a:r>
            <a:r>
              <a:rPr lang="en-GB" sz="2000" dirty="0"/>
              <a:t> (called Net Profit %, Net Margin or Profit Ratio</a:t>
            </a:r>
            <a:r>
              <a:rPr lang="en-GB" sz="2000" dirty="0" smtClean="0"/>
              <a:t>) shows </a:t>
            </a:r>
            <a:r>
              <a:rPr lang="en-GB" sz="2000" dirty="0"/>
              <a:t>how much profit is being generated from </a:t>
            </a:r>
            <a:r>
              <a:rPr lang="en-GB" sz="2000" dirty="0" smtClean="0"/>
              <a:t>Sales.</a:t>
            </a:r>
          </a:p>
          <a:p>
            <a:r>
              <a:rPr lang="en-GB" sz="2000" dirty="0" smtClean="0"/>
              <a:t>Net </a:t>
            </a:r>
            <a:r>
              <a:rPr lang="en-GB" sz="2000" dirty="0"/>
              <a:t>profit %	</a:t>
            </a:r>
            <a:r>
              <a:rPr lang="en-GB" sz="2000" u="sng" dirty="0"/>
              <a:t>Earnings before Interest and Tax</a:t>
            </a:r>
            <a:r>
              <a:rPr lang="en-GB" sz="2000" dirty="0"/>
              <a:t>	x	 100 = %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Sales revenue</a:t>
            </a:r>
            <a:endParaRPr lang="en-GB" sz="2000" dirty="0"/>
          </a:p>
          <a:p>
            <a:r>
              <a:rPr lang="en-GB" sz="2000" dirty="0"/>
              <a:t>Illustration 2012	</a:t>
            </a:r>
            <a:r>
              <a:rPr lang="en-GB" sz="2000" dirty="0" smtClean="0"/>
              <a:t>	  </a:t>
            </a:r>
            <a:r>
              <a:rPr lang="en-GB" sz="2000" u="sng" dirty="0" smtClean="0"/>
              <a:t>365,937</a:t>
            </a:r>
            <a:r>
              <a:rPr lang="en-GB" sz="2000" dirty="0"/>
              <a:t>	</a:t>
            </a:r>
            <a:r>
              <a:rPr lang="en-GB" sz="2000" dirty="0" smtClean="0"/>
              <a:t>	x </a:t>
            </a:r>
            <a:r>
              <a:rPr lang="en-GB" sz="2000" dirty="0"/>
              <a:t>100	=  21.18% 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			1,727,917</a:t>
            </a:r>
            <a:r>
              <a:rPr lang="en-GB" sz="2000" dirty="0"/>
              <a:t>	 </a:t>
            </a:r>
          </a:p>
          <a:p>
            <a:endParaRPr lang="en-GB" sz="2000" dirty="0" smtClean="0"/>
          </a:p>
          <a:p>
            <a:r>
              <a:rPr lang="en-GB" sz="2000" i="1" dirty="0"/>
              <a:t>Asset Utilization</a:t>
            </a:r>
            <a:r>
              <a:rPr lang="en-GB" sz="2000" dirty="0"/>
              <a:t> (sometimes called Asset Turnover) </a:t>
            </a:r>
            <a:r>
              <a:rPr lang="en-GB" sz="2000" dirty="0" smtClean="0"/>
              <a:t>shows the </a:t>
            </a:r>
            <a:r>
              <a:rPr lang="en-GB" sz="2000" dirty="0"/>
              <a:t>efficiency with which the business is using its </a:t>
            </a:r>
            <a:r>
              <a:rPr lang="en-GB" sz="2000" dirty="0" smtClean="0"/>
              <a:t>assets</a:t>
            </a:r>
            <a:r>
              <a:rPr lang="en-GB" sz="2000" dirty="0"/>
              <a:t>, or put more simply, how hard assets are </a:t>
            </a:r>
            <a:r>
              <a:rPr lang="en-GB" sz="2000" dirty="0" smtClean="0"/>
              <a:t>working.</a:t>
            </a:r>
          </a:p>
          <a:p>
            <a:r>
              <a:rPr lang="en-GB" sz="2000" dirty="0"/>
              <a:t>Asset Utilization	</a:t>
            </a:r>
            <a:r>
              <a:rPr lang="en-GB" sz="2000" dirty="0" smtClean="0"/>
              <a:t>	   </a:t>
            </a:r>
            <a:r>
              <a:rPr lang="en-GB" sz="2000" u="sng" dirty="0" smtClean="0"/>
              <a:t>Sales</a:t>
            </a:r>
            <a:r>
              <a:rPr lang="en-GB" sz="2000" dirty="0"/>
              <a:t>	</a:t>
            </a:r>
            <a:r>
              <a:rPr lang="en-GB" sz="2000" dirty="0" smtClean="0"/>
              <a:t>	:</a:t>
            </a:r>
            <a:r>
              <a:rPr lang="en-GB" sz="2000" dirty="0"/>
              <a:t>	1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Net Assets</a:t>
            </a:r>
            <a:endParaRPr lang="en-GB" sz="2000" dirty="0"/>
          </a:p>
          <a:p>
            <a:r>
              <a:rPr lang="en-GB" sz="2000" dirty="0"/>
              <a:t>Illustration 2012 	</a:t>
            </a:r>
            <a:r>
              <a:rPr lang="en-GB" sz="2000" dirty="0" smtClean="0"/>
              <a:t>	</a:t>
            </a:r>
            <a:r>
              <a:rPr lang="en-GB" sz="2000" u="sng" dirty="0" smtClean="0"/>
              <a:t>1,727,917</a:t>
            </a:r>
            <a:r>
              <a:rPr lang="en-GB" sz="2000" dirty="0"/>
              <a:t>	0.375  :  1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4,608,120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42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Profitability </a:t>
            </a:r>
            <a:r>
              <a:rPr lang="en-GB" sz="20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and Productivity (Asset)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6624736" cy="1296144"/>
          </a:xfrm>
        </p:spPr>
        <p:txBody>
          <a:bodyPr/>
          <a:lstStyle/>
          <a:p>
            <a:pPr algn="l"/>
            <a:r>
              <a:rPr lang="en-US" sz="1900" b="0" dirty="0">
                <a:solidFill>
                  <a:schemeClr val="tx2">
                    <a:lumMod val="75000"/>
                  </a:schemeClr>
                </a:solidFill>
              </a:rPr>
              <a:t>These top three ratios </a:t>
            </a:r>
            <a:r>
              <a:rPr lang="en-US" sz="1900" b="0" dirty="0" smtClean="0">
                <a:solidFill>
                  <a:schemeClr val="tx2">
                    <a:lumMod val="75000"/>
                  </a:schemeClr>
                </a:solidFill>
              </a:rPr>
              <a:t>together show how different businesses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 exhibit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different levels of profitability and productivity depending on their business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model </a:t>
            </a:r>
            <a:r>
              <a:rPr lang="en-US" sz="1900" b="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 see the industry examples below:-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25337" r="18611" b="33278"/>
          <a:stretch/>
        </p:blipFill>
        <p:spPr bwMode="auto">
          <a:xfrm>
            <a:off x="323528" y="2636912"/>
            <a:ext cx="8571326" cy="30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Objectives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4032448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After studying this topic you should be able to: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Understand 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the main techniques for </a:t>
            </a:r>
            <a:r>
              <a:rPr lang="en-US" sz="3100" b="0" dirty="0" err="1">
                <a:solidFill>
                  <a:schemeClr val="tx2">
                    <a:lumMod val="75000"/>
                  </a:schemeClr>
                </a:solidFill>
              </a:rPr>
              <a:t>analysing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 financial </a:t>
            </a: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information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Use 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common-sized and comparative </a:t>
            </a: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Calculate 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a range of ratios and understand their </a:t>
            </a: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limitations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Evaluate 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ratios relating to profitability, liquidity, assets and </a:t>
            </a: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debt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3100" b="0" dirty="0" smtClean="0">
                <a:solidFill>
                  <a:schemeClr val="tx2">
                    <a:lumMod val="75000"/>
                  </a:schemeClr>
                </a:solidFill>
              </a:rPr>
              <a:t>Interpret </a:t>
            </a:r>
            <a:r>
              <a:rPr lang="en-US" sz="3100" b="0" dirty="0">
                <a:solidFill>
                  <a:schemeClr val="tx2">
                    <a:lumMod val="75000"/>
                  </a:schemeClr>
                </a:solidFill>
              </a:rPr>
              <a:t>operational ratios from a range of sectors.</a:t>
            </a:r>
          </a:p>
        </p:txBody>
      </p:sp>
    </p:spTree>
    <p:extLst>
      <p:ext uri="{BB962C8B-B14F-4D97-AF65-F5344CB8AC3E}">
        <p14:creationId xmlns:p14="http://schemas.microsoft.com/office/powerpoint/2010/main" val="1776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Liquidity (including asset ratios)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77513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Current Ratio</a:t>
            </a:r>
            <a:r>
              <a:rPr lang="en-GB" sz="2000" dirty="0"/>
              <a:t> is the main liquidity ratio </a:t>
            </a:r>
            <a:r>
              <a:rPr lang="en-GB" sz="2000" dirty="0" smtClean="0"/>
              <a:t>it </a:t>
            </a:r>
            <a:r>
              <a:rPr lang="en-GB" sz="2000" dirty="0"/>
              <a:t>indicates the </a:t>
            </a:r>
            <a:endParaRPr lang="en-GB" sz="2000" dirty="0" smtClean="0"/>
          </a:p>
          <a:p>
            <a:r>
              <a:rPr lang="en-GB" sz="2000" dirty="0" smtClean="0"/>
              <a:t>company’s </a:t>
            </a:r>
            <a:r>
              <a:rPr lang="en-GB" sz="2000" dirty="0"/>
              <a:t>ability to pay debts which are about to become due.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Current </a:t>
            </a:r>
            <a:r>
              <a:rPr lang="en-GB" sz="2000" dirty="0"/>
              <a:t>Ratio	</a:t>
            </a:r>
            <a:r>
              <a:rPr lang="en-GB" sz="2000" u="sng" dirty="0"/>
              <a:t>Current Assets</a:t>
            </a:r>
            <a:r>
              <a:rPr lang="en-GB" sz="2000" dirty="0"/>
              <a:t>	</a:t>
            </a:r>
            <a:r>
              <a:rPr lang="en-GB" sz="2000" dirty="0" smtClean="0"/>
              <a:t>	:</a:t>
            </a:r>
            <a:r>
              <a:rPr lang="en-GB" sz="2000" dirty="0"/>
              <a:t>	1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Current Liabilities</a:t>
            </a:r>
            <a:endParaRPr lang="en-GB" sz="2000" dirty="0"/>
          </a:p>
          <a:p>
            <a:r>
              <a:rPr lang="en-GB" sz="2000" dirty="0"/>
              <a:t>Illustration 2012	</a:t>
            </a:r>
            <a:r>
              <a:rPr lang="en-GB" sz="2000" dirty="0" smtClean="0"/>
              <a:t>   </a:t>
            </a:r>
            <a:r>
              <a:rPr lang="en-GB" sz="2000" u="sng" dirty="0" smtClean="0"/>
              <a:t>535,360</a:t>
            </a:r>
            <a:r>
              <a:rPr lang="en-GB" sz="2000" dirty="0"/>
              <a:t>	</a:t>
            </a:r>
            <a:r>
              <a:rPr lang="en-GB" sz="2000" dirty="0" smtClean="0"/>
              <a:t>= 	0.505 </a:t>
            </a:r>
            <a:r>
              <a:rPr lang="en-GB" sz="2000" dirty="0"/>
              <a:t>:  1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1,059,200</a:t>
            </a:r>
          </a:p>
          <a:p>
            <a:endParaRPr lang="en-GB" sz="2000" i="1" dirty="0" smtClean="0"/>
          </a:p>
          <a:p>
            <a:r>
              <a:rPr lang="en-GB" sz="2000" i="1" dirty="0" smtClean="0"/>
              <a:t>Inventory </a:t>
            </a:r>
            <a:r>
              <a:rPr lang="en-GB" sz="2000" i="1" dirty="0"/>
              <a:t>Turnover</a:t>
            </a:r>
            <a:r>
              <a:rPr lang="en-GB" sz="2000" dirty="0"/>
              <a:t> the comparison is between the stock of goods for resale and the annual total of the cost of goods sold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Inventory Turnover	</a:t>
            </a:r>
            <a:r>
              <a:rPr lang="en-GB" sz="2000" u="sng" dirty="0"/>
              <a:t>Average </a:t>
            </a:r>
            <a:r>
              <a:rPr lang="en-GB" sz="2000" u="sng" dirty="0" smtClean="0"/>
              <a:t>Inventory</a:t>
            </a:r>
            <a:r>
              <a:rPr lang="en-GB" sz="2000" dirty="0"/>
              <a:t> </a:t>
            </a:r>
            <a:r>
              <a:rPr lang="en-GB" sz="2000" dirty="0" smtClean="0"/>
              <a:t>x </a:t>
            </a:r>
            <a:r>
              <a:rPr lang="en-GB" sz="2000" dirty="0"/>
              <a:t>365	=     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      Cost </a:t>
            </a:r>
            <a:r>
              <a:rPr lang="en-GB" sz="2000" dirty="0"/>
              <a:t>of </a:t>
            </a:r>
            <a:r>
              <a:rPr lang="en-GB" sz="2000" dirty="0" smtClean="0"/>
              <a:t>Sales</a:t>
            </a:r>
            <a:endParaRPr lang="en-GB" sz="2000" dirty="0"/>
          </a:p>
          <a:p>
            <a:r>
              <a:rPr lang="en-GB" sz="2000" dirty="0"/>
              <a:t>Illustration 2012 	</a:t>
            </a:r>
            <a:r>
              <a:rPr lang="en-GB" sz="2000" dirty="0" smtClean="0"/>
              <a:t>	(</a:t>
            </a:r>
            <a:r>
              <a:rPr lang="en-GB" sz="2000" dirty="0"/>
              <a:t>[</a:t>
            </a:r>
            <a:r>
              <a:rPr lang="en-GB" sz="2000" u="sng" dirty="0"/>
              <a:t>31, 830</a:t>
            </a:r>
            <a:r>
              <a:rPr lang="en-GB" sz="2000" u="sng" baseline="30000" dirty="0"/>
              <a:t> </a:t>
            </a:r>
            <a:r>
              <a:rPr lang="en-GB" sz="2000" u="sng" dirty="0"/>
              <a:t> + 31250]</a:t>
            </a:r>
            <a:r>
              <a:rPr lang="en-GB" sz="2000" dirty="0"/>
              <a:t> ÷ 2</a:t>
            </a:r>
            <a:r>
              <a:rPr lang="en-GB" sz="2000" dirty="0" smtClean="0"/>
              <a:t>)  x 365   =     </a:t>
            </a:r>
            <a:r>
              <a:rPr lang="en-GB" sz="2000" dirty="0"/>
              <a:t>84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           136,180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68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Liquidity (including asset ratios)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77513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Accounts Receivable Collection Period</a:t>
            </a:r>
          </a:p>
          <a:p>
            <a:r>
              <a:rPr lang="en-GB" sz="2000" dirty="0"/>
              <a:t>		</a:t>
            </a:r>
            <a:r>
              <a:rPr lang="en-GB" sz="2000" dirty="0" smtClean="0"/>
              <a:t>	</a:t>
            </a:r>
            <a:r>
              <a:rPr lang="en-GB" sz="2000" u="sng" dirty="0" smtClean="0"/>
              <a:t>Accounts </a:t>
            </a:r>
            <a:r>
              <a:rPr lang="en-GB" sz="2000" u="sng" dirty="0"/>
              <a:t>receivable</a:t>
            </a:r>
            <a:r>
              <a:rPr lang="en-GB" sz="2000" dirty="0"/>
              <a:t>	x 365	=     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       		       Credit Sales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Illustration 2012	</a:t>
            </a:r>
            <a:r>
              <a:rPr lang="en-GB" sz="2000" dirty="0" smtClean="0"/>
              <a:t>	          </a:t>
            </a:r>
            <a:r>
              <a:rPr lang="en-GB" sz="2000" u="sng" dirty="0" smtClean="0"/>
              <a:t>103,960</a:t>
            </a:r>
            <a:r>
              <a:rPr lang="en-GB" sz="2000" dirty="0"/>
              <a:t>	x 365	=      36.6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(</a:t>
            </a:r>
            <a:r>
              <a:rPr lang="en-GB" sz="2000" dirty="0"/>
              <a:t>1,727,917 x 60</a:t>
            </a:r>
            <a:r>
              <a:rPr lang="en-GB" sz="2000" dirty="0" smtClean="0"/>
              <a:t>% *) </a:t>
            </a:r>
          </a:p>
          <a:p>
            <a:pPr algn="r"/>
            <a:r>
              <a:rPr lang="en-GB" sz="2000" dirty="0" smtClean="0"/>
              <a:t>*60</a:t>
            </a:r>
            <a:r>
              <a:rPr lang="en-GB" sz="2000" dirty="0"/>
              <a:t>% of sales are on credit.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Accounts Payable Collection Period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</a:t>
            </a:r>
            <a:r>
              <a:rPr lang="en-GB" sz="2000" u="sng" dirty="0" smtClean="0"/>
              <a:t>Accounts Payable	</a:t>
            </a:r>
            <a:r>
              <a:rPr lang="en-GB" sz="2000" dirty="0"/>
              <a:t>	x 365	=     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Credit Purchases</a:t>
            </a:r>
          </a:p>
          <a:p>
            <a:endParaRPr lang="en-GB" sz="2000" dirty="0" smtClean="0"/>
          </a:p>
          <a:p>
            <a:r>
              <a:rPr lang="en-GB" sz="2000" dirty="0"/>
              <a:t>Illustration 2012	</a:t>
            </a:r>
            <a:r>
              <a:rPr lang="en-GB" sz="2000" dirty="0" smtClean="0"/>
              <a:t>	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u="sng" dirty="0" smtClean="0"/>
              <a:t>17,908</a:t>
            </a:r>
            <a:r>
              <a:rPr lang="en-GB" sz="2000" dirty="0"/>
              <a:t>	</a:t>
            </a:r>
            <a:r>
              <a:rPr lang="en-GB" sz="2000" dirty="0" smtClean="0"/>
              <a:t>	x </a:t>
            </a:r>
            <a:r>
              <a:rPr lang="en-GB" sz="2000" dirty="0"/>
              <a:t>365	=     48  Days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	136,180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25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Ratio Analysis Illustration </a:t>
            </a:r>
            <a:b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Debt and </a:t>
            </a:r>
            <a:r>
              <a:rPr lang="en-US" sz="2000" b="1" kern="1200" dirty="0" err="1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I</a:t>
            </a:r>
            <a:r>
              <a:rPr lang="en-GB" sz="2000" b="1" kern="1200" dirty="0" err="1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nvestor</a:t>
            </a: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806489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 on Equity	</a:t>
            </a:r>
            <a:r>
              <a:rPr lang="en-GB" u="sng" dirty="0"/>
              <a:t> Profit available to </a:t>
            </a:r>
            <a:r>
              <a:rPr lang="en-GB" u="sng" dirty="0" smtClean="0"/>
              <a:t>Shareholders</a:t>
            </a:r>
            <a:r>
              <a:rPr lang="en-GB" dirty="0" smtClean="0"/>
              <a:t>    x 100  =      </a:t>
            </a:r>
            <a:r>
              <a:rPr lang="en-GB" dirty="0"/>
              <a:t>%</a:t>
            </a:r>
          </a:p>
          <a:p>
            <a:r>
              <a:rPr lang="en-GB" dirty="0"/>
              <a:t>	</a:t>
            </a:r>
            <a:r>
              <a:rPr lang="en-GB" dirty="0" smtClean="0"/>
              <a:t>			Equity</a:t>
            </a:r>
            <a:endParaRPr lang="en-GB" dirty="0"/>
          </a:p>
          <a:p>
            <a:r>
              <a:rPr lang="en-GB" b="1" dirty="0"/>
              <a:t>Illustration 2012 	</a:t>
            </a:r>
            <a:r>
              <a:rPr lang="en-GB" b="1" dirty="0" smtClean="0"/>
              <a:t>	   </a:t>
            </a:r>
            <a:r>
              <a:rPr lang="en-GB" b="1" u="sng" dirty="0" smtClean="0"/>
              <a:t>144,247</a:t>
            </a:r>
            <a:r>
              <a:rPr lang="en-GB" b="1" dirty="0"/>
              <a:t>	</a:t>
            </a:r>
            <a:r>
              <a:rPr lang="en-GB" b="1" dirty="0" smtClean="0"/>
              <a:t>	x </a:t>
            </a:r>
            <a:r>
              <a:rPr lang="en-GB" b="1" dirty="0"/>
              <a:t>100	=      6.47 %</a:t>
            </a:r>
          </a:p>
          <a:p>
            <a:r>
              <a:rPr lang="en-GB" b="1" dirty="0"/>
              <a:t>	</a:t>
            </a:r>
            <a:r>
              <a:rPr lang="en-GB" b="1" dirty="0" smtClean="0"/>
              <a:t>		2,228,910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Gearing </a:t>
            </a:r>
            <a:r>
              <a:rPr lang="en-GB" dirty="0"/>
              <a:t>(or Debt) Ratio	</a:t>
            </a:r>
            <a:r>
              <a:rPr lang="en-GB" dirty="0" smtClean="0"/>
              <a:t>         </a:t>
            </a:r>
            <a:r>
              <a:rPr lang="en-GB" u="sng" dirty="0" smtClean="0"/>
              <a:t>Debt</a:t>
            </a:r>
            <a:r>
              <a:rPr lang="en-GB" dirty="0"/>
              <a:t>	</a:t>
            </a:r>
            <a:r>
              <a:rPr lang="en-GB" dirty="0" smtClean="0"/>
              <a:t>x </a:t>
            </a:r>
            <a:r>
              <a:rPr lang="en-GB" dirty="0"/>
              <a:t>100	</a:t>
            </a:r>
            <a:r>
              <a:rPr lang="en-GB" dirty="0" smtClean="0"/>
              <a:t>=       %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		(</a:t>
            </a:r>
            <a:r>
              <a:rPr lang="en-GB" dirty="0"/>
              <a:t>Debt + Equity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b="1" dirty="0"/>
              <a:t>Illustration 2012	</a:t>
            </a:r>
            <a:r>
              <a:rPr lang="en-GB" b="1" dirty="0" smtClean="0"/>
              <a:t>	  </a:t>
            </a:r>
            <a:r>
              <a:rPr lang="en-GB" b="1" u="sng" dirty="0" smtClean="0"/>
              <a:t>2,379,210</a:t>
            </a:r>
            <a:r>
              <a:rPr lang="en-GB" b="1" dirty="0"/>
              <a:t>	x 100	</a:t>
            </a:r>
            <a:r>
              <a:rPr lang="en-GB" b="1" dirty="0" smtClean="0"/>
              <a:t>=       51.63 </a:t>
            </a:r>
            <a:r>
              <a:rPr lang="en-GB" b="1" dirty="0"/>
              <a:t>%</a:t>
            </a:r>
          </a:p>
          <a:p>
            <a:r>
              <a:rPr lang="en-GB" b="1" dirty="0"/>
              <a:t>	</a:t>
            </a:r>
            <a:r>
              <a:rPr lang="en-GB" b="1" dirty="0" smtClean="0"/>
              <a:t>		(</a:t>
            </a:r>
            <a:r>
              <a:rPr lang="en-GB" b="1" dirty="0"/>
              <a:t>4,608,120</a:t>
            </a:r>
            <a:r>
              <a:rPr lang="en-GB" b="1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Interest cover	</a:t>
            </a:r>
            <a:r>
              <a:rPr lang="en-GB" u="sng" dirty="0" smtClean="0"/>
              <a:t>Earnings before Interest and Tax</a:t>
            </a:r>
            <a:r>
              <a:rPr lang="en-GB" dirty="0" smtClean="0"/>
              <a:t>	</a:t>
            </a:r>
            <a:r>
              <a:rPr lang="en-GB" dirty="0" smtClean="0"/>
              <a:t>=       times</a:t>
            </a:r>
            <a:endParaRPr lang="en-GB" dirty="0" smtClean="0"/>
          </a:p>
          <a:p>
            <a:r>
              <a:rPr lang="en-GB" dirty="0" smtClean="0"/>
              <a:t>			Interest</a:t>
            </a:r>
          </a:p>
          <a:p>
            <a:r>
              <a:rPr lang="en-GB" b="1" dirty="0" smtClean="0"/>
              <a:t>Illustration 2012		</a:t>
            </a:r>
            <a:r>
              <a:rPr lang="en-GB" b="1" u="sng" dirty="0" smtClean="0"/>
              <a:t>365,937</a:t>
            </a:r>
            <a:r>
              <a:rPr lang="en-GB" b="1" dirty="0" smtClean="0"/>
              <a:t>			</a:t>
            </a:r>
            <a:r>
              <a:rPr lang="en-GB" b="1" dirty="0" smtClean="0"/>
              <a:t>=       2.98 </a:t>
            </a:r>
            <a:r>
              <a:rPr lang="en-GB" b="1" dirty="0" smtClean="0"/>
              <a:t>times</a:t>
            </a:r>
          </a:p>
          <a:p>
            <a:r>
              <a:rPr lang="en-GB" b="1" dirty="0"/>
              <a:t>	</a:t>
            </a:r>
            <a:r>
              <a:rPr lang="en-GB" b="1" dirty="0" smtClean="0"/>
              <a:t>		122,850</a:t>
            </a:r>
          </a:p>
          <a:p>
            <a:r>
              <a:rPr lang="en-GB" dirty="0" smtClean="0"/>
              <a:t>Dividend </a:t>
            </a:r>
            <a:r>
              <a:rPr lang="en-GB" dirty="0"/>
              <a:t>cover	</a:t>
            </a:r>
            <a:r>
              <a:rPr lang="en-GB" u="sng" dirty="0"/>
              <a:t>Earnings attributable to Shareholders</a:t>
            </a:r>
            <a:r>
              <a:rPr lang="en-GB" dirty="0"/>
              <a:t>	</a:t>
            </a:r>
            <a:r>
              <a:rPr lang="en-GB" dirty="0" smtClean="0"/>
              <a:t>=       times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		Dividend Payable</a:t>
            </a:r>
          </a:p>
          <a:p>
            <a:r>
              <a:rPr lang="en-GB" b="1" dirty="0" smtClean="0"/>
              <a:t>Illustration 2012		</a:t>
            </a:r>
            <a:r>
              <a:rPr lang="en-GB" b="1" u="sng" dirty="0" smtClean="0"/>
              <a:t>144,247</a:t>
            </a:r>
            <a:r>
              <a:rPr lang="en-GB" b="1" dirty="0" smtClean="0"/>
              <a:t>			</a:t>
            </a:r>
            <a:r>
              <a:rPr lang="en-GB" b="1" dirty="0" smtClean="0"/>
              <a:t>=       7.60 </a:t>
            </a:r>
            <a:r>
              <a:rPr lang="en-GB" b="1" dirty="0" smtClean="0"/>
              <a:t>times</a:t>
            </a:r>
          </a:p>
          <a:p>
            <a:r>
              <a:rPr lang="en-GB" b="1" dirty="0"/>
              <a:t>	</a:t>
            </a:r>
            <a:r>
              <a:rPr lang="en-GB" b="1" dirty="0" smtClean="0"/>
              <a:t>		  18,988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747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GB" sz="32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Operational ratios</a:t>
            </a:r>
            <a:endParaRPr lang="en-US" sz="36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064896" cy="3456384"/>
          </a:xfrm>
        </p:spPr>
        <p:txBody>
          <a:bodyPr/>
          <a:lstStyle/>
          <a:p>
            <a:pPr lvl="1" algn="l"/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A range of operational ratios and statistics are used to help monitor and improve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performance:-</a:t>
            </a:r>
          </a:p>
          <a:p>
            <a:pPr lvl="1" algn="l"/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l">
              <a:buFont typeface="Wingdings" charset="2"/>
              <a:buChar char="Ø"/>
            </a:pP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Sales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Mix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 helps managers understand t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he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 composition of sales.</a:t>
            </a:r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l">
              <a:buFont typeface="Wingdings" charset="2"/>
              <a:buChar char="Ø"/>
            </a:pP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Productivity, including Occupancy, Load factors, </a:t>
            </a:r>
            <a:r>
              <a:rPr lang="en-GB" sz="1900" dirty="0" err="1" smtClean="0">
                <a:solidFill>
                  <a:schemeClr val="tx2">
                    <a:lumMod val="75000"/>
                  </a:schemeClr>
                </a:solidFill>
              </a:rPr>
              <a:t>RevPAR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sz="1900" dirty="0" err="1" smtClean="0">
                <a:solidFill>
                  <a:schemeClr val="tx2">
                    <a:lumMod val="75000"/>
                  </a:schemeClr>
                </a:solidFill>
              </a:rPr>
              <a:t>TRevPAR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 help to analyse performance isolating price, volume and capacity issues.</a:t>
            </a:r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l">
              <a:buFont typeface="Wingdings" charset="2"/>
              <a:buChar char="Ø"/>
            </a:pP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Profitability, including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GOPPAR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and Payroll % provide industry specific analysis of profitability and key costs.</a:t>
            </a:r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224136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GB" sz="2800" b="1" kern="1200" dirty="0">
                <a:solidFill>
                  <a:schemeClr val="bg1"/>
                </a:solidFill>
                <a:latin typeface="Verdana" pitchFamily="34" charset="0"/>
              </a:rPr>
              <a:t>Operational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6624736" cy="12961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les Mix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analysis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presented as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egmental reports for Go Ahead Group reveals that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70% of their revenue comes from the operation of rail franchises, yet this part of the business only generates 37% of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profits, management may want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to need to target more Regulated Bus services </a:t>
            </a:r>
            <a:endParaRPr lang="en-US" sz="19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2-09-01 at 15.12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068960"/>
            <a:ext cx="8532440" cy="27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800" b="1" kern="1200" dirty="0">
                <a:solidFill>
                  <a:schemeClr val="bg1"/>
                </a:solidFill>
                <a:latin typeface="Verdana" pitchFamily="34" charset="0"/>
              </a:rPr>
              <a:t>Operational </a:t>
            </a:r>
            <a:r>
              <a:rPr lang="en-GB" sz="2800" b="1" kern="1200" dirty="0" smtClean="0">
                <a:solidFill>
                  <a:schemeClr val="bg1"/>
                </a:solidFill>
                <a:latin typeface="Verdana" pitchFamily="34" charset="0"/>
              </a:rPr>
              <a:t>ratios</a:t>
            </a:r>
            <a:br>
              <a:rPr lang="en-GB" sz="2800" b="1" kern="12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</a:rPr>
              <a:t>Productivity Illustrative example</a:t>
            </a:r>
            <a:endParaRPr lang="en-US" sz="20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6624736" cy="1008112"/>
          </a:xfrm>
        </p:spPr>
        <p:txBody>
          <a:bodyPr>
            <a:normAutofit/>
          </a:bodyPr>
          <a:lstStyle/>
          <a:p>
            <a:pPr algn="l"/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Productivity, including Occupancy, Load factors, </a:t>
            </a:r>
            <a:r>
              <a:rPr lang="en-GB" sz="1800" b="0" dirty="0" err="1">
                <a:solidFill>
                  <a:schemeClr val="tx2">
                    <a:lumMod val="75000"/>
                  </a:schemeClr>
                </a:solidFill>
              </a:rPr>
              <a:t>RevPAR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sz="1800" b="0" dirty="0" err="1">
                <a:solidFill>
                  <a:schemeClr val="tx2">
                    <a:lumMod val="75000"/>
                  </a:schemeClr>
                </a:solidFill>
              </a:rPr>
              <a:t>TRevPAR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 help to analyse performance isolating price, volume and capacity issues.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15710" r="34660" b="40371"/>
          <a:stretch/>
        </p:blipFill>
        <p:spPr bwMode="auto">
          <a:xfrm>
            <a:off x="683568" y="2348880"/>
            <a:ext cx="69210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800" b="1" kern="1200" dirty="0">
                <a:solidFill>
                  <a:schemeClr val="bg1"/>
                </a:solidFill>
                <a:latin typeface="Verdana" pitchFamily="34" charset="0"/>
              </a:rPr>
              <a:t>Operational </a:t>
            </a:r>
            <a:r>
              <a:rPr lang="en-GB" sz="2800" b="1" kern="1200" dirty="0" smtClean="0">
                <a:solidFill>
                  <a:schemeClr val="bg1"/>
                </a:solidFill>
                <a:latin typeface="Verdana" pitchFamily="34" charset="0"/>
              </a:rPr>
              <a:t>ratios</a:t>
            </a:r>
            <a:br>
              <a:rPr lang="en-GB" sz="2800" b="1" kern="12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GB" sz="2000" b="1" kern="1200" dirty="0" smtClean="0">
                <a:solidFill>
                  <a:schemeClr val="bg1"/>
                </a:solidFill>
                <a:latin typeface="Verdana" pitchFamily="34" charset="0"/>
              </a:rPr>
              <a:t>Productivity Illustrative example</a:t>
            </a:r>
            <a:endParaRPr lang="en-US" sz="20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6624736" cy="4464496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Occupancy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Rate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Rooms 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Sold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x 100	=  	%  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Rooms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available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      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11,860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x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100  =     0.6498  =  65%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      18,250 </a:t>
            </a:r>
          </a:p>
          <a:p>
            <a:pPr algn="l">
              <a:spcBef>
                <a:spcPts val="0"/>
              </a:spcBef>
            </a:pPr>
            <a:endParaRPr lang="en-GB" sz="1800" b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Rev PAR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Rooms 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Revenue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=   £  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Rooms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Available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£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800,000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=  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£  43.84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   18,250 </a:t>
            </a:r>
          </a:p>
          <a:p>
            <a:pPr algn="l">
              <a:spcBef>
                <a:spcPts val="0"/>
              </a:spcBef>
            </a:pPr>
            <a:endParaRPr lang="en-GB" sz="1800" b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Yield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        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 Rooms 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Revenue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x 100     =       %   </a:t>
            </a:r>
            <a:endParaRPr lang="en-GB" sz="1800" b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Maximum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Potential Revenue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£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800,000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	x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100	=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[(30 x £75) + (20 x £90)] x 365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	  </a:t>
            </a:r>
            <a:r>
              <a:rPr lang="en-GB" sz="1800" b="0" u="sng" dirty="0" smtClean="0">
                <a:solidFill>
                  <a:schemeClr val="tx1"/>
                </a:solidFill>
                <a:latin typeface="+mn-lt"/>
              </a:rPr>
              <a:t>£</a:t>
            </a:r>
            <a:r>
              <a:rPr lang="en-GB" sz="1800" b="0" u="sng" dirty="0">
                <a:solidFill>
                  <a:schemeClr val="tx1"/>
                </a:solidFill>
                <a:latin typeface="+mn-lt"/>
              </a:rPr>
              <a:t>800,000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x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100	= 0.54118 =    54%   </a:t>
            </a:r>
          </a:p>
          <a:p>
            <a:pPr algn="l"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£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1,478,250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GB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15212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GB" sz="2800" b="1" kern="1200" dirty="0">
                <a:solidFill>
                  <a:schemeClr val="bg1"/>
                </a:solidFill>
                <a:latin typeface="Verdana" pitchFamily="34" charset="0"/>
              </a:rPr>
              <a:t>Operational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768752" cy="8640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Airlines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 have developed equivalent ratios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to monitor performance including Revenue per kilometre mile (RPK) and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Load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Factor, </a:t>
            </a:r>
            <a:endParaRPr lang="en-US" sz="19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2-09-01 at 15.2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375944"/>
            <a:ext cx="8460432" cy="38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15212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800" b="1" kern="120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GB" sz="2800" b="1" kern="1200" dirty="0">
                <a:solidFill>
                  <a:schemeClr val="bg1"/>
                </a:solidFill>
                <a:latin typeface="Verdana" pitchFamily="34" charset="0"/>
              </a:rPr>
              <a:t>Operational ratios</a:t>
            </a:r>
            <a:endParaRPr lang="en-US" sz="2800" b="1" kern="120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768752" cy="8640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Profitability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hotels have developed ratios </a:t>
            </a:r>
            <a:r>
              <a:rPr lang="en-GB" sz="1900" b="0" dirty="0">
                <a:solidFill>
                  <a:schemeClr val="tx2">
                    <a:lumMod val="75000"/>
                  </a:schemeClr>
                </a:solidFill>
              </a:rPr>
              <a:t>to monitor </a:t>
            </a:r>
            <a:r>
              <a:rPr lang="en-GB" sz="1900" b="0" dirty="0" smtClean="0">
                <a:solidFill>
                  <a:schemeClr val="tx2">
                    <a:lumMod val="75000"/>
                  </a:schemeClr>
                </a:solidFill>
              </a:rPr>
              <a:t>profitability including GOP PAR and Payroll % as labour is a significant element of costs. </a:t>
            </a:r>
            <a:endParaRPr lang="en-US" sz="19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Clarendon Country Hotel Year 2012 - Additional information </a:t>
            </a:r>
            <a:endParaRPr lang="en-GB" dirty="0"/>
          </a:p>
          <a:p>
            <a:r>
              <a:rPr lang="en-GB" dirty="0" smtClean="0"/>
              <a:t>		Gross </a:t>
            </a:r>
            <a:r>
              <a:rPr lang="en-GB" dirty="0"/>
              <a:t>Profit £ 745,160</a:t>
            </a:r>
          </a:p>
          <a:p>
            <a:r>
              <a:rPr lang="en-GB" dirty="0" smtClean="0"/>
              <a:t>		Payroll </a:t>
            </a:r>
            <a:r>
              <a:rPr lang="en-GB" dirty="0"/>
              <a:t>Costs £ </a:t>
            </a:r>
            <a:r>
              <a:rPr lang="en-GB" dirty="0" smtClean="0"/>
              <a:t>352,250</a:t>
            </a:r>
            <a:r>
              <a:rPr lang="en-GB" dirty="0"/>
              <a:t> </a:t>
            </a:r>
          </a:p>
          <a:p>
            <a:endParaRPr lang="en-GB" b="1" dirty="0" smtClean="0"/>
          </a:p>
          <a:p>
            <a:r>
              <a:rPr lang="en-GB" b="1" dirty="0" smtClean="0"/>
              <a:t>GOP PAR	</a:t>
            </a:r>
            <a:r>
              <a:rPr lang="en-GB" dirty="0"/>
              <a:t>	</a:t>
            </a:r>
            <a:r>
              <a:rPr lang="en-GB" u="sng" dirty="0"/>
              <a:t>Gross Operating Profit</a:t>
            </a:r>
            <a:r>
              <a:rPr lang="en-GB" dirty="0"/>
              <a:t>	=   £   </a:t>
            </a:r>
          </a:p>
          <a:p>
            <a:r>
              <a:rPr lang="en-GB" dirty="0"/>
              <a:t>	</a:t>
            </a:r>
            <a:r>
              <a:rPr lang="en-GB" dirty="0" smtClean="0"/>
              <a:t>	Rooms </a:t>
            </a:r>
            <a:r>
              <a:rPr lang="en-GB" dirty="0"/>
              <a:t>Available </a:t>
            </a:r>
          </a:p>
          <a:p>
            <a:r>
              <a:rPr lang="en-GB" dirty="0" smtClean="0"/>
              <a:t>GOP </a:t>
            </a:r>
            <a:r>
              <a:rPr lang="en-GB" dirty="0"/>
              <a:t>PAR	</a:t>
            </a:r>
            <a:r>
              <a:rPr lang="en-GB" dirty="0" smtClean="0"/>
              <a:t>	</a:t>
            </a:r>
            <a:r>
              <a:rPr lang="en-GB" u="sng" dirty="0" smtClean="0"/>
              <a:t>£</a:t>
            </a:r>
            <a:r>
              <a:rPr lang="en-GB" u="sng" dirty="0"/>
              <a:t>745,160</a:t>
            </a:r>
            <a:r>
              <a:rPr lang="en-GB" dirty="0"/>
              <a:t>	</a:t>
            </a:r>
            <a:r>
              <a:rPr lang="en-GB" dirty="0" smtClean="0"/>
              <a:t>	=   </a:t>
            </a:r>
            <a:r>
              <a:rPr lang="en-GB" dirty="0"/>
              <a:t>£  40.83</a:t>
            </a:r>
          </a:p>
          <a:p>
            <a:r>
              <a:rPr lang="en-GB" dirty="0"/>
              <a:t>	</a:t>
            </a:r>
            <a:r>
              <a:rPr lang="en-GB" dirty="0" smtClean="0"/>
              <a:t>	   18,250 </a:t>
            </a:r>
          </a:p>
          <a:p>
            <a:endParaRPr lang="en-GB" b="1" dirty="0" smtClean="0"/>
          </a:p>
          <a:p>
            <a:r>
              <a:rPr lang="en-GB" b="1" dirty="0" smtClean="0"/>
              <a:t>Payroll %	</a:t>
            </a:r>
            <a:r>
              <a:rPr lang="en-GB" dirty="0"/>
              <a:t>	</a:t>
            </a:r>
            <a:r>
              <a:rPr lang="en-GB" dirty="0" smtClean="0"/>
              <a:t>  </a:t>
            </a:r>
            <a:r>
              <a:rPr lang="en-GB" u="sng" dirty="0" smtClean="0"/>
              <a:t>Payroll </a:t>
            </a:r>
            <a:r>
              <a:rPr lang="en-GB" u="sng" dirty="0"/>
              <a:t>Costs</a:t>
            </a:r>
            <a:r>
              <a:rPr lang="en-GB" dirty="0"/>
              <a:t>	x 100	=  	%   </a:t>
            </a:r>
          </a:p>
          <a:p>
            <a:r>
              <a:rPr lang="en-GB" dirty="0"/>
              <a:t>	</a:t>
            </a:r>
            <a:r>
              <a:rPr lang="en-GB" dirty="0" smtClean="0"/>
              <a:t>	Total </a:t>
            </a:r>
            <a:r>
              <a:rPr lang="en-GB" dirty="0"/>
              <a:t>Revenue </a:t>
            </a:r>
          </a:p>
          <a:p>
            <a:r>
              <a:rPr lang="en-GB" dirty="0"/>
              <a:t>Payroll %	</a:t>
            </a:r>
            <a:r>
              <a:rPr lang="en-GB" dirty="0" smtClean="0"/>
              <a:t>	  </a:t>
            </a:r>
            <a:r>
              <a:rPr lang="en-GB" u="sng" dirty="0" smtClean="0"/>
              <a:t>£</a:t>
            </a:r>
            <a:r>
              <a:rPr lang="en-GB" u="sng" dirty="0"/>
              <a:t>352,800</a:t>
            </a:r>
            <a:r>
              <a:rPr lang="en-GB" dirty="0"/>
              <a:t>	</a:t>
            </a:r>
            <a:r>
              <a:rPr lang="en-GB" dirty="0" smtClean="0"/>
              <a:t>x </a:t>
            </a:r>
            <a:r>
              <a:rPr lang="en-GB" dirty="0"/>
              <a:t>100	=  	21.0 %   </a:t>
            </a:r>
          </a:p>
          <a:p>
            <a:r>
              <a:rPr lang="en-GB" dirty="0"/>
              <a:t>	</a:t>
            </a:r>
            <a:r>
              <a:rPr lang="en-GB" dirty="0" smtClean="0"/>
              <a:t>	£</a:t>
            </a:r>
            <a:r>
              <a:rPr lang="en-GB" dirty="0"/>
              <a:t>1,680,000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Summary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8064896" cy="417646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Scanning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and Trend analysis can use index numbers of percentages facilitated comparison over time.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Common sized statements can reduce the impact of size/scale and different currencies and facilitate comparison by highlighting relative rather than absolute data.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Many different ratios can be calculated, but it is important to always compare like with like and understand the method of calculation when carrying out comparisons and analysis.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Ratios can reveal performance in areas of profitability and productivity, liquidity and financial structure.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Operational ratios are commonly used in various sectors to monitor efficiency/productivity and profitability and these can facilitate external benchmarking.</a:t>
            </a:r>
          </a:p>
        </p:txBody>
      </p:sp>
    </p:spTree>
    <p:extLst>
      <p:ext uri="{BB962C8B-B14F-4D97-AF65-F5344CB8AC3E}">
        <p14:creationId xmlns:p14="http://schemas.microsoft.com/office/powerpoint/2010/main" val="2495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Methods </a:t>
            </a:r>
            <a:r>
              <a:rPr lang="en-GB" b="1" dirty="0" smtClean="0">
                <a:solidFill>
                  <a:schemeClr val="bg1"/>
                </a:solidFill>
              </a:rPr>
              <a:t>of Analysis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9089" r="15583" b="10303"/>
          <a:stretch/>
        </p:blipFill>
        <p:spPr bwMode="auto">
          <a:xfrm>
            <a:off x="1043608" y="1916832"/>
            <a:ext cx="7915042" cy="463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Trend Analysis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92888" cy="2088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Trend analysis allows the comparison and evaluation of performance over </a:t>
            </a:r>
            <a:r>
              <a:rPr lang="en-GB" sz="2400" b="0" dirty="0" smtClean="0">
                <a:solidFill>
                  <a:schemeClr val="tx2">
                    <a:lumMod val="75000"/>
                  </a:schemeClr>
                </a:solidFill>
              </a:rPr>
              <a:t>time. See example below.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this company is experiencing growth but how much </a:t>
            </a:r>
            <a:r>
              <a:rPr lang="en-GB" sz="2400" b="0" dirty="0" smtClean="0">
                <a:solidFill>
                  <a:schemeClr val="tx2">
                    <a:lumMod val="75000"/>
                  </a:schemeClr>
                </a:solidFill>
              </a:rPr>
              <a:t>growth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Index numbers show the growth of </a:t>
            </a:r>
            <a:r>
              <a:rPr lang="en-GB" sz="2400" b="0" dirty="0" smtClean="0">
                <a:solidFill>
                  <a:schemeClr val="tx2">
                    <a:lumMod val="75000"/>
                  </a:schemeClr>
                </a:solidFill>
              </a:rPr>
              <a:t>sales and COS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Also Index numbers now reveal that the Cost of sales is increasing relatively faster than the Sales   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2-08-29 at 17.4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9" y="4269459"/>
            <a:ext cx="8421961" cy="16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Understanding Ratios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Ratios are used to express the relationship between two values; they are useful because they enable you to compare companies of different sizes,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time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periods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or currencies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Ratios are generally expressed as percentages </a:t>
            </a:r>
            <a:endParaRPr lang="en-GB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Ratios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reduce scale and complexity of the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numbers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Ratios and percentages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are ‘relative’ figures which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facilitate comparison.</a:t>
            </a:r>
          </a:p>
        </p:txBody>
      </p:sp>
    </p:spTree>
    <p:extLst>
      <p:ext uri="{BB962C8B-B14F-4D97-AF65-F5344CB8AC3E}">
        <p14:creationId xmlns:p14="http://schemas.microsoft.com/office/powerpoint/2010/main" val="2495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Understanding Ratios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15121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In this example two companies of very different size can be compared using percentages.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Company A is much smaller but ratios enable comparison.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Company A has better Gross Profit but Company B has tighter control of expenses and makes better Net profit.</a:t>
            </a:r>
          </a:p>
          <a:p>
            <a:pPr marL="457200" indent="-457200" algn="l">
              <a:buFont typeface="Wingdings" charset="2"/>
              <a:buChar char="Ø"/>
            </a:pPr>
            <a:endParaRPr lang="en-GB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24662" r="21174" b="41047"/>
          <a:stretch/>
        </p:blipFill>
        <p:spPr bwMode="auto">
          <a:xfrm>
            <a:off x="539552" y="3356992"/>
            <a:ext cx="8019536" cy="25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Understanding Ratios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12961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3300" b="0" dirty="0">
                <a:solidFill>
                  <a:schemeClr val="tx2">
                    <a:lumMod val="75000"/>
                  </a:schemeClr>
                </a:solidFill>
              </a:rPr>
              <a:t>Ratios can be used to compare different companies, but they can also be used to compare performance of the same company over </a:t>
            </a:r>
            <a:r>
              <a:rPr lang="en-GB" sz="3300" b="0" dirty="0" smtClean="0">
                <a:solidFill>
                  <a:schemeClr val="tx2">
                    <a:lumMod val="75000"/>
                  </a:schemeClr>
                </a:solidFill>
              </a:rPr>
              <a:t>time.</a:t>
            </a:r>
          </a:p>
          <a:p>
            <a:pPr algn="l"/>
            <a:r>
              <a:rPr lang="en-GB" sz="3300" b="0" dirty="0" smtClean="0">
                <a:solidFill>
                  <a:schemeClr val="tx2">
                    <a:lumMod val="75000"/>
                  </a:schemeClr>
                </a:solidFill>
              </a:rPr>
              <a:t>Although Company A is not doing as well as company B it has improved significantly between 2011 and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33953" r="15646" b="31756"/>
          <a:stretch/>
        </p:blipFill>
        <p:spPr bwMode="auto">
          <a:xfrm>
            <a:off x="244563" y="3429000"/>
            <a:ext cx="8800583" cy="25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Comparative and common sized statements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88432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charset="2"/>
              <a:buChar char="Ø"/>
            </a:pP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Help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to reduce complexity and turn large numbers into more digestible information. </a:t>
            </a:r>
            <a:endParaRPr lang="en-GB" sz="3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Convert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absolute financial </a:t>
            </a: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values to relative values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Facilitate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the comparison of companies of different sizes and the comparison of the same company over time.  </a:t>
            </a:r>
            <a:endParaRPr lang="en-GB" sz="3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GB" sz="3400" b="0" dirty="0" smtClean="0">
                <a:solidFill>
                  <a:schemeClr val="tx2">
                    <a:lumMod val="75000"/>
                  </a:schemeClr>
                </a:solidFill>
              </a:rPr>
              <a:t>Reveal the relative </a:t>
            </a:r>
            <a:r>
              <a:rPr lang="en-GB" sz="3400" b="0" dirty="0">
                <a:solidFill>
                  <a:schemeClr val="tx2">
                    <a:lumMod val="75000"/>
                  </a:schemeClr>
                </a:solidFill>
              </a:rPr>
              <a:t>importance of different line items in the financial statements, to identify key costs or key assets and their relative importance. </a:t>
            </a:r>
          </a:p>
        </p:txBody>
      </p:sp>
    </p:spTree>
    <p:extLst>
      <p:ext uri="{BB962C8B-B14F-4D97-AF65-F5344CB8AC3E}">
        <p14:creationId xmlns:p14="http://schemas.microsoft.com/office/powerpoint/2010/main" val="1047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15212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Comparative and common sized statements - Example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15710" r="25163" b="14696"/>
          <a:stretch/>
        </p:blipFill>
        <p:spPr bwMode="auto">
          <a:xfrm>
            <a:off x="1043608" y="1412776"/>
            <a:ext cx="6091882" cy="50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1071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Chapter 11</vt:lpstr>
      <vt:lpstr> Objectives </vt:lpstr>
      <vt:lpstr>  Methods of Analysis </vt:lpstr>
      <vt:lpstr>  Trend Analysis</vt:lpstr>
      <vt:lpstr> Understanding Ratios </vt:lpstr>
      <vt:lpstr> Understanding Ratios </vt:lpstr>
      <vt:lpstr> Understanding Ratios </vt:lpstr>
      <vt:lpstr> Comparative and common sized statements </vt:lpstr>
      <vt:lpstr>Comparative and common sized statements - Example </vt:lpstr>
      <vt:lpstr> Comparative and common sized statements - Example </vt:lpstr>
      <vt:lpstr> Comparative statements – example 2 </vt:lpstr>
      <vt:lpstr> Comparative statements – example 2 </vt:lpstr>
      <vt:lpstr> Ratio Analysis </vt:lpstr>
      <vt:lpstr>Ratio Analysis Illustration</vt:lpstr>
      <vt:lpstr>Ratio Analysis Illustration</vt:lpstr>
      <vt:lpstr> Ratio Analysis Illustration</vt:lpstr>
      <vt:lpstr>Ratio Analysis Illustration   Profitability and Productivity (Asset) ratios</vt:lpstr>
      <vt:lpstr>Ratio Analysis Illustration   Profitability and Productivity (Asset) ratios</vt:lpstr>
      <vt:lpstr>Ratio Analysis Illustration   Profitability and Productivity (Asset) ratios</vt:lpstr>
      <vt:lpstr>Ratio Analysis Illustration   Liquidity (including asset ratios)</vt:lpstr>
      <vt:lpstr>Ratio Analysis Illustration   Liquidity (including asset ratios)</vt:lpstr>
      <vt:lpstr>Ratio Analysis Illustration   Debt and Investor ratios</vt:lpstr>
      <vt:lpstr> Operational ratios</vt:lpstr>
      <vt:lpstr> Operational ratios</vt:lpstr>
      <vt:lpstr>Operational ratios Productivity Illustrative example</vt:lpstr>
      <vt:lpstr>Operational ratios Productivity Illustrative example</vt:lpstr>
      <vt:lpstr> Operational ratios</vt:lpstr>
      <vt:lpstr> Operational ratios</vt:lpstr>
      <vt:lpstr> 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</dc:creator>
  <cp:lastModifiedBy>TAJ</cp:lastModifiedBy>
  <cp:revision>54</cp:revision>
  <dcterms:created xsi:type="dcterms:W3CDTF">2012-08-01T20:46:07Z</dcterms:created>
  <dcterms:modified xsi:type="dcterms:W3CDTF">2012-09-02T15:56:34Z</dcterms:modified>
</cp:coreProperties>
</file>